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sldIdLst>
    <p:sldId id="256" r:id="rId2"/>
    <p:sldId id="268" r:id="rId3"/>
    <p:sldId id="270" r:id="rId4"/>
    <p:sldId id="258" r:id="rId5"/>
    <p:sldId id="259" r:id="rId6"/>
    <p:sldId id="261" r:id="rId7"/>
    <p:sldId id="269" r:id="rId8"/>
    <p:sldId id="263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86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923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0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990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735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792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660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8456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253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6787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48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r-HR"/>
              <a:t>Uredite stilove teksta matrice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111702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292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19908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pca sa slik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972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5538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1980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4152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mzeko@mev.hr" TargetMode="External"/><Relationship Id="rId2" Type="http://schemas.openxmlformats.org/officeDocument/2006/relationships/hyperlink" Target="mailto:igor.klopotan@mev.h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rodiger@mev.hr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v.hr/raspored-predavanja/konzultacije/" TargetMode="External"/><Relationship Id="rId2" Type="http://schemas.openxmlformats.org/officeDocument/2006/relationships/hyperlink" Target="https://www.mev.hr/o-veleucilistu/nastavnici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oodle.srce.hr/2023-2024/" TargetMode="External"/><Relationship Id="rId2" Type="http://schemas.openxmlformats.org/officeDocument/2006/relationships/hyperlink" Target="https://www.mev.hr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nstagram.com/mevofficial/" TargetMode="External"/><Relationship Id="rId4" Type="http://schemas.openxmlformats.org/officeDocument/2006/relationships/hyperlink" Target="https://www.facebook.com/mevcakovec/?locale=hr_HR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vu.hr/studomat/" TargetMode="External"/><Relationship Id="rId2" Type="http://schemas.openxmlformats.org/officeDocument/2006/relationships/hyperlink" Target="mailto:AAI@Edu.hr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moodle.srce.hr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ibar.carnet.hr/" TargetMode="External"/><Relationship Id="rId2" Type="http://schemas.openxmlformats.org/officeDocument/2006/relationships/hyperlink" Target="https://loomen.carnet.hr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duza.carnet.hr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referada@mev.hr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knjiznica@mev.hr" TargetMode="External"/><Relationship Id="rId2" Type="http://schemas.openxmlformats.org/officeDocument/2006/relationships/hyperlink" Target="mailto:studentski.dom@mev.hr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v.hr/studentske-informacije/carnet-usluge-i-aaieduhr-e-identitet/" TargetMode="External"/><Relationship Id="rId2" Type="http://schemas.openxmlformats.org/officeDocument/2006/relationships/hyperlink" Target="mailto:administrator@mev.h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D10C0-9935-4325-8FEE-E4D09FC0F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660991"/>
            <a:ext cx="8825658" cy="3329581"/>
          </a:xfrm>
        </p:spPr>
        <p:txBody>
          <a:bodyPr/>
          <a:lstStyle/>
          <a:p>
            <a:r>
              <a:rPr lang="hr-HR" sz="5400" dirty="0"/>
              <a:t>OBAVIJEST</a:t>
            </a:r>
            <a:br>
              <a:rPr lang="hr-HR" sz="5400" dirty="0"/>
            </a:br>
            <a:r>
              <a:rPr lang="hr-HR" sz="5400" dirty="0"/>
              <a:t>O OSNOVNIM INFORMACIJAMA ZA BRUCOŠE</a:t>
            </a:r>
            <a:endParaRPr lang="en-US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826CA5-0227-43A4-9B4B-228361CDAD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352078"/>
            <a:ext cx="8825658" cy="861420"/>
          </a:xfrm>
        </p:spPr>
        <p:txBody>
          <a:bodyPr/>
          <a:lstStyle/>
          <a:p>
            <a:r>
              <a:rPr lang="hr-HR" dirty="0"/>
              <a:t>AKADEMSKA GODINA 2026./2027.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998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E450D7C-479A-45E7-8B32-0E495BC18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USTROJSTVO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3FB4F6B-CFD2-474B-B59B-BB7308831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/>
              <a:t>v.d. Dekan</a:t>
            </a:r>
            <a:endParaRPr lang="hr-HR" dirty="0"/>
          </a:p>
          <a:p>
            <a:pPr marL="0" indent="0">
              <a:buNone/>
            </a:pPr>
            <a:r>
              <a:rPr lang="hr-HR" b="1" u="sng" dirty="0">
                <a:hlinkClick r:id="rId2"/>
              </a:rPr>
              <a:t>	</a:t>
            </a:r>
            <a:r>
              <a:rPr lang="hr-HR" b="1" u="sng" dirty="0" err="1">
                <a:hlinkClick r:id="rId2"/>
              </a:rPr>
              <a:t>nasl</a:t>
            </a:r>
            <a:r>
              <a:rPr lang="hr-HR" b="1" u="sng" dirty="0">
                <a:hlinkClick r:id="rId2"/>
              </a:rPr>
              <a:t>. izv. prof. dr. </a:t>
            </a:r>
            <a:r>
              <a:rPr lang="hr-HR" b="1" u="sng" dirty="0" err="1">
                <a:hlinkClick r:id="rId2"/>
              </a:rPr>
              <a:t>sc</a:t>
            </a:r>
            <a:r>
              <a:rPr lang="hr-HR" b="1" u="sng" dirty="0">
                <a:hlinkClick r:id="rId2"/>
              </a:rPr>
              <a:t>. Igor </a:t>
            </a:r>
            <a:r>
              <a:rPr lang="hr-HR" b="1" u="sng" dirty="0" err="1">
                <a:hlinkClick r:id="rId2"/>
              </a:rPr>
              <a:t>Klopotan</a:t>
            </a:r>
            <a:r>
              <a:rPr lang="hr-HR" b="1" u="sng" dirty="0">
                <a:hlinkClick r:id="rId2"/>
              </a:rPr>
              <a:t>, v. pred.</a:t>
            </a:r>
            <a:endParaRPr lang="hr-HR" b="1" u="sng" dirty="0"/>
          </a:p>
          <a:p>
            <a:endParaRPr lang="hr-HR" dirty="0"/>
          </a:p>
          <a:p>
            <a:r>
              <a:rPr lang="hr-HR" b="1" dirty="0"/>
              <a:t>v.d. Prodekanica za nastavu i studentska pitanja</a:t>
            </a:r>
            <a:endParaRPr lang="hr-HR" dirty="0"/>
          </a:p>
          <a:p>
            <a:pPr marL="0" indent="0">
              <a:buNone/>
            </a:pPr>
            <a:r>
              <a:rPr lang="hr-HR" b="1" dirty="0">
                <a:hlinkClick r:id="rId3"/>
              </a:rPr>
              <a:t>	Magdalena Zeko, v. pred.</a:t>
            </a:r>
            <a:endParaRPr lang="hr-HR" b="1" dirty="0"/>
          </a:p>
          <a:p>
            <a:endParaRPr lang="hr-HR" dirty="0"/>
          </a:p>
          <a:p>
            <a:r>
              <a:rPr lang="hr-HR" b="1" dirty="0"/>
              <a:t>v.d. Prodekan za poslovanje i razvoj i Pročelnik odjela za društvene studije (Menadžment turizma i sporta)</a:t>
            </a:r>
            <a:endParaRPr lang="hr-HR" dirty="0"/>
          </a:p>
          <a:p>
            <a:pPr marL="0" indent="0">
              <a:buNone/>
            </a:pPr>
            <a:r>
              <a:rPr lang="hr-HR" b="1" dirty="0">
                <a:hlinkClick r:id="rId4" tooltip="dr. sc. Tibor Rodiger, v. pred"/>
              </a:rPr>
              <a:t>	dr. </a:t>
            </a:r>
            <a:r>
              <a:rPr lang="hr-HR" b="1" dirty="0" err="1">
                <a:hlinkClick r:id="rId4" tooltip="dr. sc. Tibor Rodiger, v. pred"/>
              </a:rPr>
              <a:t>sc</a:t>
            </a:r>
            <a:r>
              <a:rPr lang="hr-HR" b="1" dirty="0">
                <a:hlinkClick r:id="rId4" tooltip="dr. sc. Tibor Rodiger, v. pred"/>
              </a:rPr>
              <a:t>. Tibor </a:t>
            </a:r>
            <a:r>
              <a:rPr lang="hr-HR" b="1" dirty="0" err="1">
                <a:hlinkClick r:id="rId4" tooltip="dr. sc. Tibor Rodiger, v. pred"/>
              </a:rPr>
              <a:t>Rodiger</a:t>
            </a:r>
            <a:r>
              <a:rPr lang="hr-HR" b="1" dirty="0">
                <a:hlinkClick r:id="rId4" tooltip="dr. sc. Tibor Rodiger, v. pred"/>
              </a:rPr>
              <a:t>, v. pred</a:t>
            </a:r>
            <a:endParaRPr lang="hr-HR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35062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A2CDA0F-9626-46CF-99F0-D3D8F4B24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Nastavnici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73B8726-755D-4676-8113-D2542DD2A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Kontakt putem elektroničke pošte </a:t>
            </a:r>
          </a:p>
          <a:p>
            <a:pPr marL="0" indent="0">
              <a:buNone/>
            </a:pPr>
            <a:r>
              <a:rPr lang="hr-HR" dirty="0">
                <a:hlinkClick r:id="rId2"/>
              </a:rPr>
              <a:t>https://www.mev.hr/o-veleucilistu/nastavnici/</a:t>
            </a:r>
            <a:r>
              <a:rPr lang="hr-HR" dirty="0"/>
              <a:t> </a:t>
            </a:r>
          </a:p>
          <a:p>
            <a:r>
              <a:rPr lang="hr-HR" dirty="0"/>
              <a:t>Objavljeni termini konzultacija</a:t>
            </a:r>
          </a:p>
          <a:p>
            <a:pPr marL="0" indent="0">
              <a:buNone/>
            </a:pPr>
            <a:r>
              <a:rPr lang="hr-HR" dirty="0">
                <a:hlinkClick r:id="rId3"/>
              </a:rPr>
              <a:t>https://www.mev.hr/raspored-predavanja/konzultacije/</a:t>
            </a: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en-US" dirty="0"/>
              <a:t>Tutor za </a:t>
            </a:r>
            <a:r>
              <a:rPr lang="en-US" dirty="0" err="1"/>
              <a:t>studente</a:t>
            </a:r>
            <a:r>
              <a:rPr lang="en-US" dirty="0"/>
              <a:t> </a:t>
            </a:r>
            <a:r>
              <a:rPr lang="en-US" dirty="0" err="1"/>
              <a:t>sportaše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dr. sc. Tomislav </a:t>
            </a:r>
            <a:r>
              <a:rPr lang="en-US" dirty="0" err="1"/>
              <a:t>Hublin</a:t>
            </a:r>
            <a:r>
              <a:rPr lang="en-US" dirty="0"/>
              <a:t>, v. pred.</a:t>
            </a:r>
          </a:p>
          <a:p>
            <a:pPr marL="0" indent="0">
              <a:buNone/>
            </a:pPr>
            <a:endParaRPr lang="en-US" dirty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495844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CC7F9-8EE1-4244-8A9C-DC39904BB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Objava službenih informacija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04348-62A7-4CDC-890B-6575E5DFD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r-HR" dirty="0"/>
              <a:t>Službene informacije objavljuju se putem:</a:t>
            </a:r>
          </a:p>
          <a:p>
            <a:r>
              <a:rPr lang="hr-HR" dirty="0"/>
              <a:t>Službenih mrežnih stranica </a:t>
            </a:r>
            <a:r>
              <a:rPr lang="hr-HR" dirty="0">
                <a:hlinkClick r:id="rId2"/>
              </a:rPr>
              <a:t>https://www.mev.hr/</a:t>
            </a:r>
            <a:endParaRPr lang="hr-HR" dirty="0"/>
          </a:p>
          <a:p>
            <a:r>
              <a:rPr lang="hr-HR" dirty="0"/>
              <a:t>Sustava za e-učenje Merlin </a:t>
            </a:r>
            <a:r>
              <a:rPr lang="hr-HR" dirty="0">
                <a:hlinkClick r:id="rId3"/>
              </a:rPr>
              <a:t>https://moodle.srce.hr/2023-2024/</a:t>
            </a:r>
            <a:r>
              <a:rPr lang="hr-HR" dirty="0"/>
              <a:t> </a:t>
            </a:r>
          </a:p>
          <a:p>
            <a:r>
              <a:rPr lang="hr-HR" dirty="0"/>
              <a:t>Društvenih mreža </a:t>
            </a:r>
          </a:p>
          <a:p>
            <a:pPr marL="0" indent="0">
              <a:buNone/>
            </a:pPr>
            <a:r>
              <a:rPr lang="hr-HR" dirty="0">
                <a:hlinkClick r:id="rId4"/>
              </a:rPr>
              <a:t>https://www.facebook.com/mevcakovec/?locale=hr_HR</a:t>
            </a:r>
            <a:r>
              <a:rPr lang="hr-HR" dirty="0"/>
              <a:t> </a:t>
            </a:r>
            <a:r>
              <a:rPr lang="en-US" dirty="0">
                <a:hlinkClick r:id="rId5"/>
              </a:rPr>
              <a:t>https://www.instagram.com/mevofficial/</a:t>
            </a:r>
            <a:r>
              <a:rPr lang="hr-HR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681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B5D64-22D5-4AD9-B513-C3596F02D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/>
              <a:t>Službena komunikacija student – nastavnik – stručne službe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4EDAB-B1EE-40C1-9623-F93BD0750A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hr-HR" dirty="0"/>
              <a:t>Službena komunikacija odvija se </a:t>
            </a:r>
            <a:r>
              <a:rPr lang="hr-HR" u="sng" dirty="0"/>
              <a:t>isključivo</a:t>
            </a:r>
            <a:r>
              <a:rPr lang="hr-HR" dirty="0"/>
              <a:t> putem mev.hr domene korištenjem elektroničkog identiteta </a:t>
            </a:r>
            <a:r>
              <a:rPr lang="hr-HR" dirty="0">
                <a:hlinkClick r:id="rId2"/>
              </a:rPr>
              <a:t>AAI@Edu.hr</a:t>
            </a:r>
            <a:r>
              <a:rPr lang="hr-HR" dirty="0"/>
              <a:t> (podaci koji su dobiveni na dan upisa)</a:t>
            </a:r>
          </a:p>
          <a:p>
            <a:r>
              <a:rPr lang="hr-HR" dirty="0"/>
              <a:t>Studenti su dužni koristiti elektronički identitet radi zaštite osobnih podataka, nastavnici i stručne službe nisu dužni odgovarati na upite dostavljene na druge načine</a:t>
            </a:r>
          </a:p>
          <a:p>
            <a:r>
              <a:rPr lang="hr-HR" dirty="0"/>
              <a:t>Navedeni identitet koristi se i za pristup </a:t>
            </a:r>
            <a:r>
              <a:rPr lang="hr-HR" dirty="0">
                <a:solidFill>
                  <a:srgbClr val="C00000"/>
                </a:solidFill>
              </a:rPr>
              <a:t>STUDOMATU</a:t>
            </a:r>
            <a:r>
              <a:rPr lang="hr-HR" dirty="0"/>
              <a:t> i sustavu za e-učenje </a:t>
            </a:r>
            <a:r>
              <a:rPr lang="hr-HR" dirty="0">
                <a:solidFill>
                  <a:srgbClr val="C00000"/>
                </a:solidFill>
              </a:rPr>
              <a:t>MERLIN</a:t>
            </a:r>
          </a:p>
          <a:p>
            <a:pPr lvl="1"/>
            <a:r>
              <a:rPr lang="en-US" b="1" dirty="0"/>
              <a:t>ISVU </a:t>
            </a:r>
            <a:r>
              <a:rPr lang="en-US" b="1" dirty="0" err="1"/>
              <a:t>Studomat</a:t>
            </a:r>
            <a:r>
              <a:rPr lang="en-US" dirty="0"/>
              <a:t> (</a:t>
            </a:r>
            <a:r>
              <a:rPr lang="en-US" dirty="0">
                <a:hlinkClick r:id="rId3"/>
              </a:rPr>
              <a:t>https://www.isvu.hr/studomat/</a:t>
            </a:r>
            <a:r>
              <a:rPr lang="hr-HR" dirty="0"/>
              <a:t> : </a:t>
            </a:r>
            <a:r>
              <a:rPr lang="en-US" dirty="0" err="1"/>
              <a:t>aplikacija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</a:t>
            </a:r>
            <a:r>
              <a:rPr lang="en-US" dirty="0" err="1"/>
              <a:t>studentima</a:t>
            </a:r>
            <a:r>
              <a:rPr lang="en-US" dirty="0"/>
              <a:t> </a:t>
            </a:r>
            <a:r>
              <a:rPr lang="en-US" dirty="0" err="1"/>
              <a:t>omoguć</a:t>
            </a:r>
            <a:r>
              <a:rPr lang="hr-HR" dirty="0" err="1"/>
              <a:t>ava</a:t>
            </a:r>
            <a:r>
              <a:rPr lang="en-US" dirty="0"/>
              <a:t> </a:t>
            </a:r>
            <a:r>
              <a:rPr lang="en-US" dirty="0" err="1"/>
              <a:t>korištenje</a:t>
            </a:r>
            <a:r>
              <a:rPr lang="en-US" dirty="0"/>
              <a:t> ISVU </a:t>
            </a:r>
            <a:r>
              <a:rPr lang="en-US" dirty="0" err="1"/>
              <a:t>sustava</a:t>
            </a:r>
            <a:r>
              <a:rPr lang="hr-HR" dirty="0"/>
              <a:t>; prijava/odjava ispita, pristup svim podacima o studiranju, upisanim godinama, položenim ispitima…</a:t>
            </a:r>
          </a:p>
        </p:txBody>
      </p:sp>
    </p:spTree>
    <p:extLst>
      <p:ext uri="{BB962C8B-B14F-4D97-AF65-F5344CB8AC3E}">
        <p14:creationId xmlns:p14="http://schemas.microsoft.com/office/powerpoint/2010/main" val="4000351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3815C-6C10-4059-9F3F-E952429B0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MERLIN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7DB0E-6A3E-47C5-8EA4-8F8032DFC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Službeni sustav za e-učenje MEV-a </a:t>
            </a:r>
            <a:r>
              <a:rPr lang="hr-HR" dirty="0">
                <a:hlinkClick r:id="rId2"/>
              </a:rPr>
              <a:t>https://moodle.srce.hr/</a:t>
            </a:r>
            <a:endParaRPr lang="hr-HR" dirty="0"/>
          </a:p>
          <a:p>
            <a:r>
              <a:rPr lang="hr-HR" dirty="0"/>
              <a:t>Student je dužan provjeriti da li je upisan na sve e-kolegije</a:t>
            </a:r>
          </a:p>
          <a:p>
            <a:r>
              <a:rPr lang="hr-HR" dirty="0"/>
              <a:t>E-kolegij „REFERADA” objava svih bitnih informacija vezanih uz nastavu i studiranje</a:t>
            </a:r>
          </a:p>
          <a:p>
            <a:r>
              <a:rPr lang="hr-HR" dirty="0"/>
              <a:t>Pristup svim materijalima za učenje i informacijama vezano uz pojedini kolegij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514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59C76B9-86B8-42D1-9724-96DA0D1CC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/>
              <a:t>Carnet</a:t>
            </a:r>
            <a:r>
              <a:rPr lang="hr-HR" dirty="0"/>
              <a:t> usluge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78ED71DE-CB57-44DB-9C9C-2919E4613D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dirty="0"/>
              <a:t>LOOMEN</a:t>
            </a:r>
            <a:r>
              <a:rPr lang="hr-HR" dirty="0"/>
              <a:t> – </a:t>
            </a:r>
            <a:r>
              <a:rPr lang="hr-HR" b="1" dirty="0">
                <a:hlinkClick r:id="rId2"/>
              </a:rPr>
              <a:t>https://loomen.carnet.hr</a:t>
            </a:r>
            <a:endParaRPr lang="hr-HR" b="1" dirty="0"/>
          </a:p>
          <a:p>
            <a:pPr marL="0" indent="0">
              <a:buNone/>
            </a:pPr>
            <a:endParaRPr lang="hr-HR" dirty="0"/>
          </a:p>
          <a:p>
            <a:r>
              <a:rPr lang="hr-HR" b="1" dirty="0"/>
              <a:t>LIBAR</a:t>
            </a:r>
            <a:r>
              <a:rPr lang="hr-HR" dirty="0"/>
              <a:t>  –  </a:t>
            </a:r>
            <a:r>
              <a:rPr lang="hr-HR" b="1" dirty="0">
                <a:hlinkClick r:id="rId3"/>
              </a:rPr>
              <a:t>https://libar.carnet.hr</a:t>
            </a:r>
            <a:endParaRPr lang="hr-HR" b="1" dirty="0"/>
          </a:p>
          <a:p>
            <a:pPr marL="0" indent="0">
              <a:buNone/>
            </a:pPr>
            <a:endParaRPr lang="hr-HR" dirty="0"/>
          </a:p>
          <a:p>
            <a:r>
              <a:rPr lang="hr-HR" b="1" dirty="0"/>
              <a:t>DABAR</a:t>
            </a:r>
            <a:r>
              <a:rPr lang="hr-HR" dirty="0"/>
              <a:t> –  </a:t>
            </a:r>
            <a:r>
              <a:rPr lang="hr-HR" b="1" dirty="0"/>
              <a:t>https://repozitorij.mev.hr</a:t>
            </a:r>
          </a:p>
          <a:p>
            <a:pPr marL="0" indent="0">
              <a:buNone/>
            </a:pPr>
            <a:endParaRPr lang="hr-HR" dirty="0"/>
          </a:p>
          <a:p>
            <a:r>
              <a:rPr lang="hr-HR" b="1" dirty="0"/>
              <a:t>MEDUZA</a:t>
            </a:r>
            <a:r>
              <a:rPr lang="hr-HR" dirty="0"/>
              <a:t> –  </a:t>
            </a:r>
            <a:r>
              <a:rPr lang="hr-HR" b="1" dirty="0">
                <a:hlinkClick r:id="rId4"/>
              </a:rPr>
              <a:t>https://meduza.carnet.hr</a:t>
            </a:r>
            <a:endParaRPr lang="hr-HR" dirty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162443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39CA7-7EB4-4B46-9089-69FC95D8B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Studentska iskaznica (x-</a:t>
            </a:r>
            <a:r>
              <a:rPr lang="hr-HR" dirty="0" err="1"/>
              <a:t>ica</a:t>
            </a:r>
            <a:r>
              <a:rPr lang="hr-HR" dirty="0"/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EE33C-2776-41D0-9A63-C3FC981B40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Javna isprava i dokaz o statusu studenta</a:t>
            </a:r>
          </a:p>
          <a:p>
            <a:r>
              <a:rPr lang="hr-HR" dirty="0"/>
              <a:t>Podiže se </a:t>
            </a:r>
            <a:r>
              <a:rPr lang="hr-HR" u="sng" dirty="0"/>
              <a:t>osobno</a:t>
            </a:r>
            <a:r>
              <a:rPr lang="hr-HR" dirty="0"/>
              <a:t> u Službi za studentske poslove na početku akademske godine</a:t>
            </a:r>
          </a:p>
          <a:p>
            <a:r>
              <a:rPr lang="hr-HR" u="sng" dirty="0"/>
              <a:t>X-</a:t>
            </a:r>
            <a:r>
              <a:rPr lang="hr-HR" u="sng" dirty="0" err="1"/>
              <a:t>icom</a:t>
            </a:r>
            <a:r>
              <a:rPr lang="hr-HR" u="sng" dirty="0"/>
              <a:t> se vrši registracija prisustva na nastavi prilikom ulaska/izlaska u predavaonice na e-čitaču i prijava je OBAVEZNA</a:t>
            </a:r>
          </a:p>
          <a:p>
            <a:r>
              <a:rPr lang="hr-HR" dirty="0"/>
              <a:t>Redoviti studenti (koji nisu u radnom odnosu) ostvaruju pravo na studentsku prehranu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098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15206-6FE4-4703-8E0C-4D48DE2B5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Služba za studentske poslove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FA007-D5C4-4377-B034-533EFCF58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Prizemlje, soba br. 13</a:t>
            </a:r>
          </a:p>
          <a:p>
            <a:r>
              <a:rPr lang="en-US" dirty="0">
                <a:hlinkClick r:id="rId2"/>
              </a:rPr>
              <a:t>referada@mev.hr</a:t>
            </a:r>
            <a:endParaRPr lang="hr-HR" dirty="0"/>
          </a:p>
          <a:p>
            <a:r>
              <a:rPr lang="hr-HR" dirty="0"/>
              <a:t>Radno vrijeme:</a:t>
            </a:r>
            <a:r>
              <a:rPr lang="en-US" dirty="0"/>
              <a:t> </a:t>
            </a:r>
            <a:r>
              <a:rPr lang="en-US" dirty="0" err="1"/>
              <a:t>ponedjeljak</a:t>
            </a:r>
            <a:r>
              <a:rPr lang="en-US" dirty="0"/>
              <a:t>, </a:t>
            </a:r>
            <a:r>
              <a:rPr lang="en-US" dirty="0" err="1"/>
              <a:t>utorak</a:t>
            </a:r>
            <a:r>
              <a:rPr lang="en-US" dirty="0"/>
              <a:t>, </a:t>
            </a:r>
            <a:r>
              <a:rPr lang="en-US" dirty="0" err="1"/>
              <a:t>četvrtak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petak</a:t>
            </a:r>
            <a:r>
              <a:rPr lang="en-US" dirty="0"/>
              <a:t>: 12:00 – 15:00</a:t>
            </a:r>
            <a:br>
              <a:rPr lang="en-US" dirty="0"/>
            </a:br>
            <a:r>
              <a:rPr lang="en-US" dirty="0" err="1"/>
              <a:t>srijeda</a:t>
            </a:r>
            <a:r>
              <a:rPr lang="en-US" dirty="0"/>
              <a:t>: 12:00 – 18:00</a:t>
            </a:r>
            <a:endParaRPr lang="hr-HR" dirty="0"/>
          </a:p>
          <a:p>
            <a:r>
              <a:rPr lang="hr-HR" dirty="0"/>
              <a:t>Za sva studentska pitanja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456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DCB2A-84D2-4D9C-9CCE-C4DE4BF83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Knjižnica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C74BA-52D5-4FA3-BD10-C7F5B3D29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Bana Josipa Jelačića 22/g</a:t>
            </a:r>
          </a:p>
          <a:p>
            <a:r>
              <a:rPr lang="en-US" b="1" dirty="0">
                <a:hlinkClick r:id="rId2"/>
              </a:rPr>
              <a:t> </a:t>
            </a:r>
            <a:r>
              <a:rPr lang="en-US" dirty="0">
                <a:hlinkClick r:id="rId3"/>
              </a:rPr>
              <a:t>knjiznica@mev.hr</a:t>
            </a:r>
            <a:endParaRPr lang="hr-HR" dirty="0"/>
          </a:p>
          <a:p>
            <a:r>
              <a:rPr lang="hr-HR" dirty="0"/>
              <a:t>Pravo na besplatno posuđivanje literature</a:t>
            </a:r>
          </a:p>
          <a:p>
            <a:r>
              <a:rPr lang="hr-HR" dirty="0"/>
              <a:t>Radno vrijeme:</a:t>
            </a:r>
            <a:r>
              <a:rPr lang="nn-NO" dirty="0"/>
              <a:t> ponedjeljak, </a:t>
            </a:r>
            <a:r>
              <a:rPr lang="hr-HR" dirty="0"/>
              <a:t>utorak, četvrtak i</a:t>
            </a:r>
            <a:r>
              <a:rPr lang="nn-NO" dirty="0"/>
              <a:t> petak: 7:30 – 15:30</a:t>
            </a:r>
          </a:p>
          <a:p>
            <a:pPr marL="0" indent="0">
              <a:buNone/>
            </a:pPr>
            <a:r>
              <a:rPr lang="hr-HR" dirty="0"/>
              <a:t>	srijeda</a:t>
            </a:r>
            <a:r>
              <a:rPr lang="nn-NO" dirty="0"/>
              <a:t>: 10:00 – 18:00</a:t>
            </a:r>
          </a:p>
          <a:p>
            <a:endParaRPr lang="hr-H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033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1BC8E-6B06-4AAC-A4A1-D6411BB87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Služba za informatičke poslove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07263-0C87-4951-86BA-739EC0D107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Prizemlje, soba br. 11</a:t>
            </a:r>
          </a:p>
          <a:p>
            <a:r>
              <a:rPr lang="en-US" dirty="0">
                <a:hlinkClick r:id="rId2"/>
              </a:rPr>
              <a:t>administrator@mev.hr</a:t>
            </a:r>
            <a:r>
              <a:rPr lang="hr-HR" dirty="0"/>
              <a:t> </a:t>
            </a:r>
          </a:p>
          <a:p>
            <a:r>
              <a:rPr lang="hr-HR" dirty="0"/>
              <a:t>Sve informacije vezane uz AAI, </a:t>
            </a:r>
            <a:r>
              <a:rPr lang="hr-HR" dirty="0" err="1"/>
              <a:t>studomat</a:t>
            </a:r>
            <a:r>
              <a:rPr lang="hr-HR" dirty="0"/>
              <a:t>, besplatni office365 </a:t>
            </a:r>
            <a:r>
              <a:rPr lang="hr-HR"/>
              <a:t>korisnički račun</a:t>
            </a:r>
          </a:p>
          <a:p>
            <a:r>
              <a:rPr lang="hr-HR"/>
              <a:t>korisni </a:t>
            </a:r>
            <a:r>
              <a:rPr lang="hr-HR" dirty="0"/>
              <a:t>linkovi, programi, paketi i aplikacije nalaze se na linku</a:t>
            </a:r>
          </a:p>
          <a:p>
            <a:pPr marL="0" indent="0">
              <a:buNone/>
            </a:pPr>
            <a:r>
              <a:rPr lang="hr-HR" dirty="0">
                <a:hlinkClick r:id="rId3"/>
              </a:rPr>
              <a:t>https://www.mev.hr/studentske-informacije/carnet-usluge-i-aaieduhr-e-identitet/</a:t>
            </a:r>
            <a:r>
              <a:rPr lang="hr-HR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1017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426</TotalTime>
  <Words>590</Words>
  <Application>Microsoft Office PowerPoint</Application>
  <PresentationFormat>Widescreen</PresentationFormat>
  <Paragraphs>65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Ion</vt:lpstr>
      <vt:lpstr>OBAVIJEST O OSNOVNIM INFORMACIJAMA ZA BRUCOŠE</vt:lpstr>
      <vt:lpstr>USTROJSTVO</vt:lpstr>
      <vt:lpstr>Nastavnici</vt:lpstr>
      <vt:lpstr>Objava službenih informacija</vt:lpstr>
      <vt:lpstr>Službena komunikacija student – nastavnik – stručne službe</vt:lpstr>
      <vt:lpstr>MERLIN</vt:lpstr>
      <vt:lpstr>Carnet usluge</vt:lpstr>
      <vt:lpstr>Studentska iskaznica (x-ica)</vt:lpstr>
      <vt:lpstr>Služba za studentske poslove</vt:lpstr>
      <vt:lpstr>Knjižnica</vt:lpstr>
      <vt:lpstr>Služba za informatičke poslove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OBAVIJEST</dc:title>
  <dc:creator>referada1</dc:creator>
  <cp:lastModifiedBy>referada</cp:lastModifiedBy>
  <cp:revision>40</cp:revision>
  <dcterms:created xsi:type="dcterms:W3CDTF">2023-09-27T08:33:21Z</dcterms:created>
  <dcterms:modified xsi:type="dcterms:W3CDTF">2026-10-07T14:37:50Z</dcterms:modified>
</cp:coreProperties>
</file>