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9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86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8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48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1170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92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90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72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5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98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92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9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73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79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66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456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25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15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v.hr/raspored-predavanja/konzultacije/" TargetMode="External"/><Relationship Id="rId2" Type="http://schemas.openxmlformats.org/officeDocument/2006/relationships/hyperlink" Target="https://www.mev.hr/o-veleucilistu/nastavnici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referada@mev.h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knjiznica@mev.hr" TargetMode="External"/><Relationship Id="rId2" Type="http://schemas.openxmlformats.org/officeDocument/2006/relationships/hyperlink" Target="mailto:studentski.dom@mev.h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v.hr/studentske-informacije/carnet-usluge-i-aaieduhr-e-identitet/" TargetMode="External"/><Relationship Id="rId2" Type="http://schemas.openxmlformats.org/officeDocument/2006/relationships/hyperlink" Target="mailto:administrator@mev.h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zeko@mev.hr" TargetMode="External"/><Relationship Id="rId2" Type="http://schemas.openxmlformats.org/officeDocument/2006/relationships/hyperlink" Target="mailto:igor.klopotan@mev.h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rodiger@mev.h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brekalo@mev.hr" TargetMode="External"/><Relationship Id="rId2" Type="http://schemas.openxmlformats.org/officeDocument/2006/relationships/hyperlink" Target="mailto:trodiger@mev.h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ov&#269;ar@mev.h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srce.hr/2023-2024/" TargetMode="External"/><Relationship Id="rId2" Type="http://schemas.openxmlformats.org/officeDocument/2006/relationships/hyperlink" Target="https://www.mev.h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nstagram.com/mevofficial/" TargetMode="External"/><Relationship Id="rId4" Type="http://schemas.openxmlformats.org/officeDocument/2006/relationships/hyperlink" Target="https://www.facebook.com/mevcakovec/?locale=hr_H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me.prezime@mev.hr" TargetMode="External"/><Relationship Id="rId2" Type="http://schemas.openxmlformats.org/officeDocument/2006/relationships/hyperlink" Target="mailto:AAI@Edu.h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srce.h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ibar.carnet.hr/" TargetMode="External"/><Relationship Id="rId2" Type="http://schemas.openxmlformats.org/officeDocument/2006/relationships/hyperlink" Target="https://loomen.carnet.h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uza.carnet.h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vu.hr/studomat/" TargetMode="External"/><Relationship Id="rId2" Type="http://schemas.openxmlformats.org/officeDocument/2006/relationships/hyperlink" Target="mailto:ime.prezime@student.mev.h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eferada@mev.h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D10C0-9935-4325-8FEE-E4D09FC0F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660991"/>
            <a:ext cx="8825658" cy="3329581"/>
          </a:xfrm>
        </p:spPr>
        <p:txBody>
          <a:bodyPr/>
          <a:lstStyle/>
          <a:p>
            <a:r>
              <a:rPr lang="hr-HR" sz="5400" dirty="0"/>
              <a:t>OBAVIJEST</a:t>
            </a:r>
            <a:br>
              <a:rPr lang="hr-HR" sz="5400" dirty="0"/>
            </a:br>
            <a:r>
              <a:rPr lang="hr-HR" sz="5400" dirty="0"/>
              <a:t>O OSNOVNIM INFORMACIJAMA ZA BRUCOŠE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826CA5-0227-43A4-9B4B-228361CDA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352078"/>
            <a:ext cx="8825658" cy="861420"/>
          </a:xfrm>
        </p:spPr>
        <p:txBody>
          <a:bodyPr/>
          <a:lstStyle/>
          <a:p>
            <a:r>
              <a:rPr lang="hr-HR" dirty="0"/>
              <a:t>AKADEMSKA GODINA 2025./2026.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98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39CA7-7EB4-4B46-9089-69FC95D8B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Studentska iskaznica (x-</a:t>
            </a:r>
            <a:r>
              <a:rPr lang="hr-HR" dirty="0" err="1"/>
              <a:t>ica</a:t>
            </a:r>
            <a:r>
              <a:rPr lang="hr-HR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EE33C-2776-41D0-9A63-C3FC981B4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Javna isprava i dokaz o statusu studenta</a:t>
            </a:r>
          </a:p>
          <a:p>
            <a:r>
              <a:rPr lang="hr-HR" dirty="0"/>
              <a:t>Podiže se </a:t>
            </a:r>
            <a:r>
              <a:rPr lang="hr-HR" u="sng" dirty="0"/>
              <a:t>osobno</a:t>
            </a:r>
            <a:r>
              <a:rPr lang="hr-HR" dirty="0"/>
              <a:t> u Službi za studentske poslove na početku akademske godine</a:t>
            </a:r>
          </a:p>
          <a:p>
            <a:r>
              <a:rPr lang="hr-HR" u="sng" dirty="0"/>
              <a:t>X-</a:t>
            </a:r>
            <a:r>
              <a:rPr lang="hr-HR" u="sng" dirty="0" err="1"/>
              <a:t>icom</a:t>
            </a:r>
            <a:r>
              <a:rPr lang="hr-HR" u="sng" dirty="0"/>
              <a:t> se vrši registracija prisustva na nastavi prilikom ulaska/izlaska u predavaonice na e-čitaču i prijava je OBAVEZNA</a:t>
            </a:r>
          </a:p>
          <a:p>
            <a:r>
              <a:rPr lang="hr-HR" dirty="0"/>
              <a:t>Redoviti studenti (koji nisu u radnom odnosu) ostvaruju pravo na studentsku prehranu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098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CF9F3-A8E0-432C-9FCE-8A6F24AE5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Nastavnici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7575-8C17-44CD-9ACE-A01567EE8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Kontakt putem elektroničke pošte </a:t>
            </a:r>
          </a:p>
          <a:p>
            <a:pPr marL="0" indent="0">
              <a:buNone/>
            </a:pPr>
            <a:r>
              <a:rPr lang="hr-HR" dirty="0">
                <a:hlinkClick r:id="rId2"/>
              </a:rPr>
              <a:t>https://www.mev.hr/o-veleucilistu/nastavnici/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dirty="0"/>
              <a:t>	(</a:t>
            </a:r>
            <a:r>
              <a:rPr lang="it-IT"/>
              <a:t>zaposlenici i vanjski suradnici</a:t>
            </a:r>
            <a:r>
              <a:rPr lang="hr-HR"/>
              <a:t>,</a:t>
            </a:r>
            <a:r>
              <a:rPr lang="it-IT"/>
              <a:t> e-mail adres</a:t>
            </a:r>
            <a:r>
              <a:rPr lang="hr-HR"/>
              <a:t>a:</a:t>
            </a:r>
            <a:r>
              <a:rPr lang="it-IT"/>
              <a:t> ime.prezime@mev.hr</a:t>
            </a:r>
            <a:r>
              <a:rPr lang="hr-HR"/>
              <a:t>)</a:t>
            </a:r>
            <a:endParaRPr lang="hr-HR" dirty="0"/>
          </a:p>
          <a:p>
            <a:r>
              <a:rPr lang="hr-HR" dirty="0"/>
              <a:t>Objavljeni termini konzultacija</a:t>
            </a:r>
          </a:p>
          <a:p>
            <a:pPr marL="0" indent="0">
              <a:buNone/>
            </a:pPr>
            <a:r>
              <a:rPr lang="hr-HR" dirty="0">
                <a:hlinkClick r:id="rId3"/>
              </a:rPr>
              <a:t>https://www.mev.hr/raspored-predavanja/konzultacije/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93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15206-6FE4-4703-8E0C-4D48DE2B5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Služba za studentske poslove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A007-D5C4-4377-B034-533EFCF58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Prizemlje, soba br. 13</a:t>
            </a:r>
          </a:p>
          <a:p>
            <a:r>
              <a:rPr lang="en-US" dirty="0">
                <a:hlinkClick r:id="rId2"/>
              </a:rPr>
              <a:t>referada@mev.hr</a:t>
            </a:r>
            <a:endParaRPr lang="hr-HR" dirty="0"/>
          </a:p>
          <a:p>
            <a:r>
              <a:rPr lang="hr-HR" dirty="0"/>
              <a:t>Radno vrijeme:</a:t>
            </a:r>
            <a:r>
              <a:rPr lang="en-US" dirty="0"/>
              <a:t> </a:t>
            </a:r>
            <a:r>
              <a:rPr lang="en-US" dirty="0" err="1"/>
              <a:t>ponedjeljak</a:t>
            </a:r>
            <a:r>
              <a:rPr lang="en-US" dirty="0"/>
              <a:t>, </a:t>
            </a:r>
            <a:r>
              <a:rPr lang="en-US" dirty="0" err="1"/>
              <a:t>utorak</a:t>
            </a:r>
            <a:r>
              <a:rPr lang="en-US" dirty="0"/>
              <a:t>, </a:t>
            </a:r>
            <a:r>
              <a:rPr lang="en-US" dirty="0" err="1"/>
              <a:t>četvrtak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petak</a:t>
            </a:r>
            <a:r>
              <a:rPr lang="en-US" dirty="0"/>
              <a:t>: 12:00 – 15:00</a:t>
            </a:r>
            <a:br>
              <a:rPr lang="en-US" dirty="0"/>
            </a:br>
            <a:r>
              <a:rPr lang="en-US" dirty="0" err="1"/>
              <a:t>srijeda</a:t>
            </a:r>
            <a:r>
              <a:rPr lang="en-US" dirty="0"/>
              <a:t>: 12:00 – 18:00</a:t>
            </a:r>
            <a:endParaRPr lang="hr-HR" dirty="0"/>
          </a:p>
          <a:p>
            <a:r>
              <a:rPr lang="hr-HR" dirty="0"/>
              <a:t>Za sva studentska pitanja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56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DCB2A-84D2-4D9C-9CCE-C4DE4BF83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Knjižnica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C74BA-52D5-4FA3-BD10-C7F5B3D29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Bana Josipa Jelačića 22/g</a:t>
            </a:r>
          </a:p>
          <a:p>
            <a:r>
              <a:rPr lang="en-US" b="1" dirty="0">
                <a:hlinkClick r:id="rId2"/>
              </a:rPr>
              <a:t> </a:t>
            </a:r>
            <a:r>
              <a:rPr lang="en-US" dirty="0">
                <a:hlinkClick r:id="rId3"/>
              </a:rPr>
              <a:t>knjiznica@mev.hr</a:t>
            </a:r>
            <a:endParaRPr lang="hr-HR" dirty="0"/>
          </a:p>
          <a:p>
            <a:r>
              <a:rPr lang="hr-HR" dirty="0"/>
              <a:t>Pravo na besplatno posuđivanje literature</a:t>
            </a:r>
          </a:p>
          <a:p>
            <a:r>
              <a:rPr lang="hr-HR" dirty="0"/>
              <a:t>Radno vrijeme:</a:t>
            </a:r>
            <a:r>
              <a:rPr lang="nn-NO" dirty="0"/>
              <a:t> ponedjeljak, </a:t>
            </a:r>
            <a:r>
              <a:rPr lang="hr-HR" dirty="0"/>
              <a:t>utorak, četvrtak i</a:t>
            </a:r>
            <a:r>
              <a:rPr lang="nn-NO" dirty="0"/>
              <a:t> petak: 7:30 – 15:30</a:t>
            </a:r>
          </a:p>
          <a:p>
            <a:pPr marL="0" indent="0">
              <a:buNone/>
            </a:pPr>
            <a:r>
              <a:rPr lang="hr-HR" dirty="0"/>
              <a:t>	srijeda</a:t>
            </a:r>
            <a:r>
              <a:rPr lang="nn-NO" dirty="0"/>
              <a:t>: 10:00 – 18:00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33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1BC8E-6B06-4AAC-A4A1-D6411BB87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Služba za informatičke poslove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07263-0C87-4951-86BA-739EC0D10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Prizemlje, soba br. 11</a:t>
            </a:r>
          </a:p>
          <a:p>
            <a:r>
              <a:rPr lang="en-US" dirty="0">
                <a:hlinkClick r:id="rId2"/>
              </a:rPr>
              <a:t>administrator@mev.hr</a:t>
            </a:r>
            <a:r>
              <a:rPr lang="hr-HR" dirty="0"/>
              <a:t> </a:t>
            </a:r>
          </a:p>
          <a:p>
            <a:r>
              <a:rPr lang="hr-HR" dirty="0"/>
              <a:t>Sve informacije vezane uz AAI, </a:t>
            </a:r>
            <a:r>
              <a:rPr lang="hr-HR" dirty="0" err="1"/>
              <a:t>studomat</a:t>
            </a:r>
            <a:r>
              <a:rPr lang="hr-HR" dirty="0"/>
              <a:t>, besplatni office365 </a:t>
            </a:r>
            <a:r>
              <a:rPr lang="hr-HR"/>
              <a:t>korisnički račun</a:t>
            </a:r>
          </a:p>
          <a:p>
            <a:r>
              <a:rPr lang="hr-HR"/>
              <a:t>korisni </a:t>
            </a:r>
            <a:r>
              <a:rPr lang="hr-HR" dirty="0"/>
              <a:t>linkovi, programi, paketi i aplikacije nalaze se na linku</a:t>
            </a:r>
          </a:p>
          <a:p>
            <a:pPr marL="0" indent="0">
              <a:buNone/>
            </a:pPr>
            <a:r>
              <a:rPr lang="hr-HR" dirty="0">
                <a:hlinkClick r:id="rId3"/>
              </a:rPr>
              <a:t>https://www.mev.hr/studentske-informacije/carnet-usluge-i-aaieduhr-e-identitet/</a:t>
            </a:r>
            <a:r>
              <a:rPr lang="hr-HR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101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450D7C-479A-45E7-8B32-0E495BC18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USTROJSTVO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FB4F6B-CFD2-474B-B59B-BB7308831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Dekan</a:t>
            </a:r>
            <a:endParaRPr lang="hr-HR" dirty="0"/>
          </a:p>
          <a:p>
            <a:pPr marL="0" indent="0">
              <a:buNone/>
            </a:pPr>
            <a:r>
              <a:rPr lang="hr-HR" b="1" u="sng" dirty="0">
                <a:hlinkClick r:id="rId2"/>
              </a:rPr>
              <a:t>	</a:t>
            </a:r>
            <a:r>
              <a:rPr lang="hr-HR" b="1" u="sng" dirty="0" err="1">
                <a:hlinkClick r:id="rId2"/>
              </a:rPr>
              <a:t>nasl</a:t>
            </a:r>
            <a:r>
              <a:rPr lang="hr-HR" b="1" u="sng" dirty="0">
                <a:hlinkClick r:id="rId2"/>
              </a:rPr>
              <a:t>. izv. prof. dr. </a:t>
            </a:r>
            <a:r>
              <a:rPr lang="hr-HR" b="1" u="sng" dirty="0" err="1">
                <a:hlinkClick r:id="rId2"/>
              </a:rPr>
              <a:t>sc</a:t>
            </a:r>
            <a:r>
              <a:rPr lang="hr-HR" b="1" u="sng" dirty="0">
                <a:hlinkClick r:id="rId2"/>
              </a:rPr>
              <a:t>. Igor </a:t>
            </a:r>
            <a:r>
              <a:rPr lang="hr-HR" b="1" u="sng" dirty="0" err="1">
                <a:hlinkClick r:id="rId2"/>
              </a:rPr>
              <a:t>Klopotan</a:t>
            </a:r>
            <a:r>
              <a:rPr lang="hr-HR" b="1" u="sng" dirty="0">
                <a:hlinkClick r:id="rId2"/>
              </a:rPr>
              <a:t>, v. pred.</a:t>
            </a:r>
            <a:endParaRPr lang="hr-HR" b="1" u="sng" dirty="0"/>
          </a:p>
          <a:p>
            <a:endParaRPr lang="hr-HR" dirty="0"/>
          </a:p>
          <a:p>
            <a:r>
              <a:rPr lang="hr-HR" b="1" dirty="0"/>
              <a:t>Prodekanica za nastavu i studentska pitanja</a:t>
            </a:r>
            <a:endParaRPr lang="hr-HR" dirty="0"/>
          </a:p>
          <a:p>
            <a:pPr marL="0" indent="0">
              <a:buNone/>
            </a:pPr>
            <a:r>
              <a:rPr lang="hr-HR" b="1" dirty="0">
                <a:hlinkClick r:id="rId3"/>
              </a:rPr>
              <a:t>	Magdalena Zeko, v. pred.</a:t>
            </a:r>
            <a:endParaRPr lang="hr-HR" b="1" dirty="0"/>
          </a:p>
          <a:p>
            <a:endParaRPr lang="hr-HR" dirty="0"/>
          </a:p>
          <a:p>
            <a:r>
              <a:rPr lang="hr-HR" b="1" dirty="0"/>
              <a:t>v.d. Prodekan za poslovanje i razvoj</a:t>
            </a:r>
            <a:endParaRPr lang="hr-HR" dirty="0"/>
          </a:p>
          <a:p>
            <a:pPr marL="0" indent="0">
              <a:buNone/>
            </a:pPr>
            <a:r>
              <a:rPr lang="hr-HR" b="1" dirty="0">
                <a:hlinkClick r:id="rId4" tooltip="dr. sc. Tibor Rodiger, v. pred"/>
              </a:rPr>
              <a:t>	dr. </a:t>
            </a:r>
            <a:r>
              <a:rPr lang="hr-HR" b="1" dirty="0" err="1">
                <a:hlinkClick r:id="rId4" tooltip="dr. sc. Tibor Rodiger, v. pred"/>
              </a:rPr>
              <a:t>sc</a:t>
            </a:r>
            <a:r>
              <a:rPr lang="hr-HR" b="1" dirty="0">
                <a:hlinkClick r:id="rId4" tooltip="dr. sc. Tibor Rodiger, v. pred"/>
              </a:rPr>
              <a:t>. Tibor </a:t>
            </a:r>
            <a:r>
              <a:rPr lang="hr-HR" b="1" dirty="0" err="1">
                <a:hlinkClick r:id="rId4" tooltip="dr. sc. Tibor Rodiger, v. pred"/>
              </a:rPr>
              <a:t>Rodiger</a:t>
            </a:r>
            <a:r>
              <a:rPr lang="hr-HR" b="1" dirty="0">
                <a:hlinkClick r:id="rId4" tooltip="dr. sc. Tibor Rodiger, v. pred"/>
              </a:rPr>
              <a:t>, v. pred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5062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87E8A-383A-4C72-9F66-6151FF6E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Pročelnici Odjela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29CE6-4D2D-4CC8-93A3-44D7D1D6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Pročelnik odjela za društvene studije (Menadžment turizma i sporta):</a:t>
            </a:r>
          </a:p>
          <a:p>
            <a:pPr marL="0" indent="0">
              <a:buNone/>
            </a:pPr>
            <a:r>
              <a:rPr lang="hr-HR" dirty="0"/>
              <a:t>dr. </a:t>
            </a:r>
            <a:r>
              <a:rPr lang="hr-HR" dirty="0" err="1"/>
              <a:t>sc</a:t>
            </a:r>
            <a:r>
              <a:rPr lang="hr-HR" dirty="0"/>
              <a:t>. Tibor </a:t>
            </a:r>
            <a:r>
              <a:rPr lang="hr-HR" dirty="0" err="1"/>
              <a:t>Rodiger</a:t>
            </a:r>
            <a:r>
              <a:rPr lang="hr-HR" dirty="0"/>
              <a:t>, v. pred. </a:t>
            </a:r>
            <a:r>
              <a:rPr lang="hr-HR" b="1" dirty="0">
                <a:hlinkClick r:id="rId2"/>
              </a:rPr>
              <a:t>t</a:t>
            </a:r>
            <a:r>
              <a:rPr lang="en-US" b="1">
                <a:hlinkClick r:id="rId2"/>
              </a:rPr>
              <a:t>rodiger</a:t>
            </a:r>
            <a:r>
              <a:rPr lang="en-US" b="1" dirty="0">
                <a:hlinkClick r:id="rId2"/>
              </a:rPr>
              <a:t>@mev</a:t>
            </a:r>
            <a:r>
              <a:rPr lang="en-US" b="1">
                <a:hlinkClick r:id="rId2"/>
              </a:rPr>
              <a:t>.hr</a:t>
            </a:r>
            <a:endParaRPr lang="hr-HR" b="1"/>
          </a:p>
          <a:p>
            <a:pPr marL="0" indent="0">
              <a:buNone/>
            </a:pPr>
            <a:endParaRPr lang="hr-HR" b="1" dirty="0"/>
          </a:p>
          <a:p>
            <a:r>
              <a:rPr lang="hr-HR" dirty="0"/>
              <a:t>Pročelnik odjela za tehničke studij</a:t>
            </a:r>
            <a:r>
              <a:rPr lang="hr-HR" dirty="0">
                <a:solidFill>
                  <a:schemeClr val="tx1"/>
                </a:solidFill>
              </a:rPr>
              <a:t>e</a:t>
            </a:r>
            <a:r>
              <a:rPr lang="hr-HR" dirty="0"/>
              <a:t> (Računarstvo)</a:t>
            </a:r>
          </a:p>
          <a:p>
            <a:pPr marL="0" indent="0">
              <a:buNone/>
            </a:pPr>
            <a:r>
              <a:rPr lang="hr-HR" dirty="0"/>
              <a:t>dr.sc. Sanja Obradović, prof. </a:t>
            </a:r>
            <a:r>
              <a:rPr lang="hr-HR" dirty="0" err="1"/>
              <a:t>struč</a:t>
            </a:r>
            <a:r>
              <a:rPr lang="hr-HR" dirty="0"/>
              <a:t>. </a:t>
            </a:r>
            <a:r>
              <a:rPr lang="hr-HR" dirty="0" err="1"/>
              <a:t>stud</a:t>
            </a:r>
            <a:r>
              <a:rPr lang="hr-HR" dirty="0"/>
              <a:t>. </a:t>
            </a:r>
            <a:r>
              <a:rPr lang="hr-HR" b="1" dirty="0" err="1">
                <a:hlinkClick r:id="rId3"/>
              </a:rPr>
              <a:t>sbrekalo</a:t>
            </a:r>
            <a:r>
              <a:rPr lang="en-US" b="1" dirty="0">
                <a:hlinkClick r:id="rId3"/>
              </a:rPr>
              <a:t>@mev.hr</a:t>
            </a:r>
            <a:endParaRPr lang="hr-HR" b="1" dirty="0"/>
          </a:p>
          <a:p>
            <a:pPr marL="0" indent="0">
              <a:buNone/>
            </a:pPr>
            <a:endParaRPr lang="hr-HR" b="1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Pročelnica odjela za interdiscipl</a:t>
            </a:r>
            <a:r>
              <a:rPr lang="hr-HR" dirty="0">
                <a:solidFill>
                  <a:schemeClr val="tx1"/>
                </a:solidFill>
              </a:rPr>
              <a:t>in</a:t>
            </a:r>
            <a:r>
              <a:rPr lang="hr-HR" dirty="0"/>
              <a:t>arne tehničke studije (Održivi razvoj)</a:t>
            </a:r>
          </a:p>
          <a:p>
            <a:pPr marL="0" indent="0">
              <a:buNone/>
            </a:pPr>
            <a:r>
              <a:rPr lang="hr-HR" dirty="0"/>
              <a:t>Jasmina Ovčar, v. pred. </a:t>
            </a:r>
            <a:r>
              <a:rPr lang="hr-HR" b="1" dirty="0" err="1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jovčar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@mev</a:t>
            </a:r>
            <a:r>
              <a:rPr lang="en-US" b="1">
                <a:solidFill>
                  <a:schemeClr val="accent1">
                    <a:lumMod val="60000"/>
                    <a:lumOff val="40000"/>
                  </a:schemeClr>
                </a:solidFill>
                <a:hlinkClick r:id="rId4"/>
              </a:rPr>
              <a:t>.hr</a:t>
            </a:r>
            <a:endParaRPr lang="hr-HR" b="1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445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CC7F9-8EE1-4244-8A9C-DC39904BB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Objava službenih informacija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04348-62A7-4CDC-890B-6575E5DFD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Službene informacije objavljuju se putem:</a:t>
            </a:r>
          </a:p>
          <a:p>
            <a:r>
              <a:rPr lang="hr-HR" dirty="0"/>
              <a:t>Službenih mrežnih stranica </a:t>
            </a:r>
            <a:r>
              <a:rPr lang="hr-HR" dirty="0">
                <a:hlinkClick r:id="rId2"/>
              </a:rPr>
              <a:t>https://www.mev.hr/</a:t>
            </a:r>
            <a:endParaRPr lang="hr-HR" dirty="0"/>
          </a:p>
          <a:p>
            <a:r>
              <a:rPr lang="hr-HR" dirty="0"/>
              <a:t>Sustava za e-učenje Merlin </a:t>
            </a:r>
            <a:r>
              <a:rPr lang="hr-HR" dirty="0">
                <a:hlinkClick r:id="rId3"/>
              </a:rPr>
              <a:t>https://moodle.srce.hr/2023-2024/</a:t>
            </a:r>
            <a:r>
              <a:rPr lang="hr-HR" dirty="0"/>
              <a:t> </a:t>
            </a:r>
          </a:p>
          <a:p>
            <a:r>
              <a:rPr lang="hr-HR" dirty="0"/>
              <a:t>Društvenih mreža </a:t>
            </a:r>
          </a:p>
          <a:p>
            <a:pPr marL="0" indent="0">
              <a:buNone/>
            </a:pPr>
            <a:r>
              <a:rPr lang="hr-HR" dirty="0">
                <a:hlinkClick r:id="rId4"/>
              </a:rPr>
              <a:t>https://www.facebook.com/mevcakovec/?locale=hr_HR</a:t>
            </a:r>
            <a:r>
              <a:rPr lang="hr-HR" dirty="0"/>
              <a:t> </a:t>
            </a:r>
            <a:r>
              <a:rPr lang="en-US" dirty="0">
                <a:hlinkClick r:id="rId5"/>
              </a:rPr>
              <a:t>https://www.instagram.com/mevofficial/</a:t>
            </a:r>
            <a:r>
              <a:rPr lang="hr-HR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68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B5D64-22D5-4AD9-B513-C3596F02D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Službena komunikacija student – nastavnik – stručne službe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4EDAB-B1EE-40C1-9623-F93BD0750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Službena komunikacija odvija se </a:t>
            </a:r>
            <a:r>
              <a:rPr lang="hr-HR" u="sng" dirty="0"/>
              <a:t>isključivo</a:t>
            </a:r>
            <a:r>
              <a:rPr lang="hr-HR" dirty="0"/>
              <a:t> putem mev.hr domene korištenjem elektroničkog identiteta </a:t>
            </a:r>
            <a:r>
              <a:rPr lang="hr-HR" dirty="0">
                <a:hlinkClick r:id="rId2"/>
              </a:rPr>
              <a:t>AAI@Edu.hr</a:t>
            </a:r>
            <a:r>
              <a:rPr lang="hr-HR" dirty="0"/>
              <a:t> u obliku </a:t>
            </a:r>
            <a:r>
              <a:rPr lang="hr-HR" dirty="0">
                <a:hlinkClick r:id="rId3"/>
              </a:rPr>
              <a:t>ime.prezime@mev.hr</a:t>
            </a:r>
            <a:r>
              <a:rPr lang="hr-HR" dirty="0"/>
              <a:t>  (podaci koji su dobiveni na dan upisa)</a:t>
            </a:r>
          </a:p>
          <a:p>
            <a:r>
              <a:rPr lang="hr-HR" dirty="0"/>
              <a:t>Studenti su dužni koristiti elektronički identitet radi zaštite osobnih podataka, nastavnici i stručne službe nisu dužni odgovarati na upite dostavljene na druge načine</a:t>
            </a:r>
          </a:p>
          <a:p>
            <a:r>
              <a:rPr lang="hr-HR" dirty="0"/>
              <a:t>Navedeni identitet koristi se i za pristup </a:t>
            </a:r>
            <a:r>
              <a:rPr lang="hr-HR" dirty="0">
                <a:solidFill>
                  <a:srgbClr val="C00000"/>
                </a:solidFill>
              </a:rPr>
              <a:t>STUDOMATU</a:t>
            </a:r>
            <a:r>
              <a:rPr lang="hr-HR" dirty="0"/>
              <a:t> i sustavu za e-učenje </a:t>
            </a:r>
            <a:r>
              <a:rPr lang="hr-HR" dirty="0">
                <a:solidFill>
                  <a:srgbClr val="C00000"/>
                </a:solidFill>
              </a:rPr>
              <a:t>MERLIN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35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9D5C1-58AC-4B79-860A-ED625A1A2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Tutori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DC067-AB10-4009-A6ED-BF273C6D5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400" dirty="0"/>
              <a:t>Menadžment turizma i sporta</a:t>
            </a:r>
          </a:p>
          <a:p>
            <a:pPr marL="457200" lvl="1" indent="0">
              <a:buNone/>
            </a:pPr>
            <a:r>
              <a:rPr lang="hr-HR" sz="2400" dirty="0"/>
              <a:t>Martina </a:t>
            </a:r>
            <a:r>
              <a:rPr lang="hr-HR" sz="2400" dirty="0" err="1"/>
              <a:t>Sobočan</a:t>
            </a:r>
            <a:r>
              <a:rPr lang="hr-HR" sz="2400" dirty="0"/>
              <a:t>, v. pred.</a:t>
            </a:r>
          </a:p>
          <a:p>
            <a:r>
              <a:rPr lang="hr-HR" sz="2400" dirty="0"/>
              <a:t>Računarstvo</a:t>
            </a:r>
          </a:p>
          <a:p>
            <a:pPr marL="0" indent="0">
              <a:buNone/>
            </a:pPr>
            <a:r>
              <a:rPr lang="hr-HR" sz="2400" dirty="0"/>
              <a:t>	Jurica Trstenjak</a:t>
            </a:r>
            <a:r>
              <a:rPr lang="en-US" sz="2400" dirty="0"/>
              <a:t>, v. pred.</a:t>
            </a:r>
            <a:endParaRPr lang="hr-HR" sz="2400" dirty="0"/>
          </a:p>
          <a:p>
            <a:r>
              <a:rPr lang="hr-HR" sz="2400" dirty="0"/>
              <a:t>Održivi razvoj</a:t>
            </a:r>
          </a:p>
          <a:p>
            <a:pPr marL="0" indent="0">
              <a:buNone/>
            </a:pPr>
            <a:r>
              <a:rPr lang="hr-HR" sz="2400" dirty="0"/>
              <a:t>	dr. </a:t>
            </a:r>
            <a:r>
              <a:rPr lang="hr-HR" sz="2400" dirty="0" err="1"/>
              <a:t>sc</a:t>
            </a:r>
            <a:r>
              <a:rPr lang="hr-HR" sz="2400" dirty="0"/>
              <a:t>. </a:t>
            </a:r>
            <a:r>
              <a:rPr lang="en-US" sz="2400" dirty="0"/>
              <a:t>Tomislav </a:t>
            </a:r>
            <a:r>
              <a:rPr lang="en-US" sz="2400" dirty="0" err="1"/>
              <a:t>Hublin</a:t>
            </a:r>
            <a:r>
              <a:rPr lang="en-US" sz="2400" dirty="0"/>
              <a:t>, v. pred.</a:t>
            </a:r>
            <a:endParaRPr lang="hr-HR" sz="2400" dirty="0"/>
          </a:p>
          <a:p>
            <a:pPr marL="0" indent="0">
              <a:buNone/>
            </a:pPr>
            <a:endParaRPr lang="hr-H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/>
              <a:t>Tutor za studente sportaše</a:t>
            </a:r>
          </a:p>
          <a:p>
            <a:pPr marL="0" indent="0">
              <a:buNone/>
            </a:pPr>
            <a:r>
              <a:rPr lang="hr-HR" sz="2400" dirty="0"/>
              <a:t>	dr. </a:t>
            </a:r>
            <a:r>
              <a:rPr lang="hr-HR" sz="2400" dirty="0" err="1"/>
              <a:t>sc</a:t>
            </a:r>
            <a:r>
              <a:rPr lang="hr-HR" sz="2400" dirty="0"/>
              <a:t>. </a:t>
            </a:r>
            <a:r>
              <a:rPr lang="en-US" sz="2400" dirty="0"/>
              <a:t>Tomislav </a:t>
            </a:r>
            <a:r>
              <a:rPr lang="en-US" sz="2400" dirty="0" err="1"/>
              <a:t>Hublin</a:t>
            </a:r>
            <a:r>
              <a:rPr lang="en-US" sz="2400" dirty="0"/>
              <a:t>, v. pred.</a:t>
            </a:r>
            <a:endParaRPr lang="hr-HR" sz="2400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687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815C-6C10-4059-9F3F-E952429B0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MERLIN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7DB0E-6A3E-47C5-8EA4-8F8032DFC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Službeni sustav za e-učenje MEV-a </a:t>
            </a:r>
            <a:r>
              <a:rPr lang="hr-HR" dirty="0">
                <a:hlinkClick r:id="rId2"/>
              </a:rPr>
              <a:t>https://moodle.srce.hr/</a:t>
            </a:r>
            <a:endParaRPr lang="hr-HR" dirty="0"/>
          </a:p>
          <a:p>
            <a:r>
              <a:rPr lang="hr-HR" dirty="0"/>
              <a:t>Student je dužan provjeriti da li je upisan na sve e-kolegije</a:t>
            </a:r>
          </a:p>
          <a:p>
            <a:r>
              <a:rPr lang="hr-HR" dirty="0"/>
              <a:t>E-kolegij „REFERADA” objava svih bitnih informacija vezanih uz nastavu i studiranje</a:t>
            </a:r>
          </a:p>
          <a:p>
            <a:r>
              <a:rPr lang="hr-HR" dirty="0"/>
              <a:t>Pristup svim materijalima za učenje i informacijama vezano uz pojedini kolegij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514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9C76B9-86B8-42D1-9724-96DA0D1CC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Carnet</a:t>
            </a:r>
            <a:r>
              <a:rPr lang="hr-HR" dirty="0"/>
              <a:t> usluge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ED71DE-CB57-44DB-9C9C-2919E4613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LOOMEN</a:t>
            </a:r>
            <a:r>
              <a:rPr lang="hr-HR" dirty="0"/>
              <a:t> – </a:t>
            </a:r>
            <a:r>
              <a:rPr lang="hr-HR" b="1" dirty="0">
                <a:hlinkClick r:id="rId2"/>
              </a:rPr>
              <a:t>https://loomen.carnet.hr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hr-HR" b="1" dirty="0"/>
              <a:t>LIBAR</a:t>
            </a:r>
            <a:r>
              <a:rPr lang="hr-HR" dirty="0"/>
              <a:t>  –  </a:t>
            </a:r>
            <a:r>
              <a:rPr lang="hr-HR" b="1" dirty="0">
                <a:hlinkClick r:id="rId3"/>
              </a:rPr>
              <a:t>https://libar.carnet.hr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hr-HR" b="1" dirty="0"/>
              <a:t>DABAR</a:t>
            </a:r>
            <a:r>
              <a:rPr lang="hr-HR" dirty="0"/>
              <a:t> –  </a:t>
            </a:r>
            <a:r>
              <a:rPr lang="hr-HR" b="1" dirty="0"/>
              <a:t>https://repozitorij.mev.hr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b="1" dirty="0"/>
              <a:t>MEDUZA</a:t>
            </a:r>
            <a:r>
              <a:rPr lang="hr-HR" dirty="0"/>
              <a:t> –  </a:t>
            </a:r>
            <a:r>
              <a:rPr lang="hr-HR" b="1" dirty="0">
                <a:hlinkClick r:id="rId4"/>
              </a:rPr>
              <a:t>https://meduza.carnet.hr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244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AF77-D6A0-4B19-B762-1DD76DBB0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ISVU </a:t>
            </a:r>
            <a:r>
              <a:rPr lang="hr-HR" dirty="0" err="1"/>
              <a:t>Studomat</a:t>
            </a:r>
            <a:r>
              <a:rPr lang="hr-HR" dirty="0"/>
              <a:t> i AAI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E6BB7-C17B-4157-B8E8-ECBDEC21E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Svi</a:t>
            </a:r>
            <a:r>
              <a:rPr lang="hr-HR" dirty="0"/>
              <a:t>m</a:t>
            </a:r>
            <a:r>
              <a:rPr lang="en-US" dirty="0"/>
              <a:t> </a:t>
            </a:r>
            <a:r>
              <a:rPr lang="hr-HR" dirty="0"/>
              <a:t>studentima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upisu</a:t>
            </a:r>
            <a:r>
              <a:rPr lang="hr-HR" dirty="0"/>
              <a:t> na MEV</a:t>
            </a:r>
            <a:r>
              <a:rPr lang="en-US" dirty="0"/>
              <a:t> </a:t>
            </a:r>
            <a:r>
              <a:rPr lang="hr-HR" dirty="0"/>
              <a:t>dodijeljen je </a:t>
            </a:r>
            <a:r>
              <a:rPr lang="en-US" b="1" dirty="0"/>
              <a:t>AAI </a:t>
            </a:r>
            <a:r>
              <a:rPr lang="en-US" b="1" dirty="0" err="1"/>
              <a:t>elektronički</a:t>
            </a:r>
            <a:r>
              <a:rPr lang="en-US" b="1" dirty="0"/>
              <a:t> </a:t>
            </a:r>
            <a:r>
              <a:rPr lang="en-US" b="1" dirty="0" err="1"/>
              <a:t>identitet</a:t>
            </a:r>
            <a:r>
              <a:rPr lang="en-US" dirty="0"/>
              <a:t> (</a:t>
            </a:r>
            <a:r>
              <a:rPr lang="hr-HR" dirty="0">
                <a:hlinkClick r:id="rId2"/>
              </a:rPr>
              <a:t>ime.prezime@student.mev.hr</a:t>
            </a:r>
            <a:r>
              <a:rPr lang="hr-HR" dirty="0"/>
              <a:t> </a:t>
            </a:r>
            <a:r>
              <a:rPr lang="en-US" dirty="0"/>
              <a:t>)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kojega</a:t>
            </a:r>
            <a:r>
              <a:rPr lang="en-US" dirty="0"/>
              <a:t> </a:t>
            </a:r>
            <a:r>
              <a:rPr lang="hr-HR" dirty="0"/>
              <a:t>se</a:t>
            </a:r>
            <a:r>
              <a:rPr lang="en-US"/>
              <a:t> pristupa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ključnim</a:t>
            </a:r>
            <a:r>
              <a:rPr lang="en-US" dirty="0"/>
              <a:t> </a:t>
            </a:r>
            <a:r>
              <a:rPr lang="en-US" dirty="0" err="1"/>
              <a:t>sustavima</a:t>
            </a:r>
            <a:endParaRPr lang="hr-HR" dirty="0"/>
          </a:p>
          <a:p>
            <a:r>
              <a:rPr lang="en-US" b="1" dirty="0"/>
              <a:t>ISVU </a:t>
            </a:r>
            <a:r>
              <a:rPr lang="en-US" b="1" dirty="0" err="1"/>
              <a:t>Studomat</a:t>
            </a:r>
            <a:r>
              <a:rPr lang="en-US" dirty="0"/>
              <a:t> (</a:t>
            </a:r>
            <a:r>
              <a:rPr lang="en-US" dirty="0">
                <a:hlinkClick r:id="rId3"/>
              </a:rPr>
              <a:t>https://www.isvu.hr/studomat/</a:t>
            </a:r>
            <a:r>
              <a:rPr lang="hr-HR" dirty="0"/>
              <a:t> : </a:t>
            </a:r>
            <a:r>
              <a:rPr lang="en-US" dirty="0" err="1"/>
              <a:t>aplikacija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studentima</a:t>
            </a:r>
            <a:r>
              <a:rPr lang="en-US" dirty="0"/>
              <a:t> </a:t>
            </a:r>
            <a:r>
              <a:rPr lang="en-US" dirty="0" err="1"/>
              <a:t>omoguć</a:t>
            </a:r>
            <a:r>
              <a:rPr lang="hr-HR" dirty="0" err="1"/>
              <a:t>ava</a:t>
            </a:r>
            <a:r>
              <a:rPr lang="en-US" dirty="0"/>
              <a:t> </a:t>
            </a:r>
            <a:r>
              <a:rPr lang="en-US" dirty="0" err="1"/>
              <a:t>korištenje</a:t>
            </a:r>
            <a:r>
              <a:rPr lang="en-US" dirty="0"/>
              <a:t> ISVU </a:t>
            </a:r>
            <a:r>
              <a:rPr lang="en-US" dirty="0" err="1"/>
              <a:t>sustava</a:t>
            </a:r>
            <a:r>
              <a:rPr lang="hr-HR" dirty="0"/>
              <a:t>; prijava/odjava ispita, pristup svim podacima o studiranju, upisanim godinama, položenim ispitima…</a:t>
            </a:r>
          </a:p>
          <a:p>
            <a:r>
              <a:rPr lang="pt-BR" dirty="0"/>
              <a:t>Ako </a:t>
            </a:r>
            <a:r>
              <a:rPr lang="pt-BR" b="1" dirty="0"/>
              <a:t>ne radi</a:t>
            </a:r>
            <a:r>
              <a:rPr lang="pt-BR" dirty="0"/>
              <a:t> AAI@EduHr </a:t>
            </a:r>
            <a:r>
              <a:rPr lang="hr-HR" dirty="0"/>
              <a:t>elektroni</a:t>
            </a:r>
            <a:r>
              <a:rPr lang="pt-BR" dirty="0"/>
              <a:t>čki identitet, javite se žurno na adresu e-pošte</a:t>
            </a:r>
            <a:r>
              <a:rPr lang="en-US" dirty="0"/>
              <a:t> </a:t>
            </a:r>
            <a:r>
              <a:rPr lang="hr-HR" dirty="0">
                <a:solidFill>
                  <a:schemeClr val="bg2">
                    <a:lumMod val="60000"/>
                    <a:lumOff val="40000"/>
                  </a:schemeClr>
                </a:solidFill>
              </a:rPr>
              <a:t>zhrebak@mev</a:t>
            </a:r>
            <a:r>
              <a:rPr lang="hr-HR">
                <a:solidFill>
                  <a:schemeClr val="bg2">
                    <a:lumMod val="60000"/>
                    <a:lumOff val="40000"/>
                  </a:schemeClr>
                </a:solidFill>
              </a:rPr>
              <a:t>.hr</a:t>
            </a:r>
            <a:r>
              <a:rPr lang="hr-HR"/>
              <a:t>, </a:t>
            </a:r>
            <a:r>
              <a:rPr lang="en-US" dirty="0">
                <a:hlinkClick r:id="rId4"/>
              </a:rPr>
              <a:t>referada@mev.hr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604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256</TotalTime>
  <Words>776</Words>
  <Application>Microsoft Office PowerPoint</Application>
  <PresentationFormat>Široki zaslon</PresentationFormat>
  <Paragraphs>86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Ion</vt:lpstr>
      <vt:lpstr>OBAVIJEST O OSNOVNIM INFORMACIJAMA ZA BRUCOŠE</vt:lpstr>
      <vt:lpstr>USTROJSTVO</vt:lpstr>
      <vt:lpstr>Pročelnici Odjela</vt:lpstr>
      <vt:lpstr>Objava službenih informacija</vt:lpstr>
      <vt:lpstr>Službena komunikacija student – nastavnik – stručne službe</vt:lpstr>
      <vt:lpstr>Tutori</vt:lpstr>
      <vt:lpstr>MERLIN</vt:lpstr>
      <vt:lpstr>Carnet usluge</vt:lpstr>
      <vt:lpstr>ISVU Studomat i AAI</vt:lpstr>
      <vt:lpstr>Studentska iskaznica (x-ica)</vt:lpstr>
      <vt:lpstr>Nastavnici</vt:lpstr>
      <vt:lpstr>Služba za studentske poslove</vt:lpstr>
      <vt:lpstr>Knjižnica</vt:lpstr>
      <vt:lpstr>Služba za informatičke poslove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OBAVIJEST</dc:title>
  <dc:creator>referada1</dc:creator>
  <cp:lastModifiedBy>Magdalena Zeko</cp:lastModifiedBy>
  <cp:revision>36</cp:revision>
  <dcterms:created xsi:type="dcterms:W3CDTF">2023-09-27T08:33:21Z</dcterms:created>
  <dcterms:modified xsi:type="dcterms:W3CDTF">2025-09-29T07:38:35Z</dcterms:modified>
</cp:coreProperties>
</file>